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0" r:id="rId1"/>
  </p:sldMasterIdLst>
  <p:notesMasterIdLst>
    <p:notesMasterId r:id="rId11"/>
  </p:notesMasterIdLst>
  <p:sldIdLst>
    <p:sldId id="256" r:id="rId2"/>
    <p:sldId id="264" r:id="rId3"/>
    <p:sldId id="257" r:id="rId4"/>
    <p:sldId id="258" r:id="rId5"/>
    <p:sldId id="259" r:id="rId6"/>
    <p:sldId id="260" r:id="rId7"/>
    <p:sldId id="261" r:id="rId8"/>
    <p:sldId id="262" r:id="rId9"/>
    <p:sldId id="265" r:id="rId1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46" d="100"/>
          <a:sy n="46" d="100"/>
        </p:scale>
        <p:origin x="-1344" y="-21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369F5600-9291-4740-88B0-E06E4A716740}" type="datetimeFigureOut">
              <a:rPr lang="ru-RU"/>
              <a:pPr>
                <a:defRPr/>
              </a:pPr>
              <a:t>24.03.2015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53BB7EDB-89D8-48ED-9783-7F4F168E03F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950802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530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2531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E2BAA4C-3469-4D36-93C1-2F1759707CA3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8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0FE8947-E277-4858-9E11-491D3E86F8EF}" type="datetimeFigureOut">
              <a:rPr lang="ru-RU" smtClean="0"/>
              <a:pPr>
                <a:defRPr/>
              </a:pPr>
              <a:t>24.03.2015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AFD15C1-3E84-4330-A9F3-8D28D27E6FE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diamond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20147BD-C0BF-46E1-8B0E-C21DCD3FC90B}" type="datetimeFigureOut">
              <a:rPr lang="ru-RU" smtClean="0"/>
              <a:pPr>
                <a:defRPr/>
              </a:pPr>
              <a:t>24.03.2015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43A8BD5-BE92-44A4-8546-09ED56821F0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diamond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B176899-67B6-4C88-B6D8-240D74411F12}" type="datetimeFigureOut">
              <a:rPr lang="ru-RU" smtClean="0"/>
              <a:pPr>
                <a:defRPr/>
              </a:pPr>
              <a:t>24.03.2015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3CDAC9F-C0EE-4BAD-B5F0-200E8AE3902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ransition spd="slow">
    <p:diamond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C1F0427-105B-4D0E-81EE-64EC96B0152C}" type="datetimeFigureOut">
              <a:rPr lang="ru-RU" smtClean="0"/>
              <a:pPr>
                <a:defRPr/>
              </a:pPr>
              <a:t>24.03.2015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0B392F7-AFA5-4E42-A24C-7488D4AD287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  <p:transition spd="slow">
    <p:diamond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1644222-BB8C-4A35-9148-F770B34CD358}" type="datetimeFigureOut">
              <a:rPr lang="ru-RU" smtClean="0"/>
              <a:pPr>
                <a:defRPr/>
              </a:pPr>
              <a:t>24.03.2015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971A727-47EB-4DE5-8C7E-385A712F5F3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diamond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94E8B9C-D606-400D-9019-3967496448F1}" type="datetimeFigureOut">
              <a:rPr lang="ru-RU" smtClean="0"/>
              <a:pPr>
                <a:defRPr/>
              </a:pPr>
              <a:t>24.03.2015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16371DD-A762-4F84-8397-6455CDF3A6D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ransition spd="slow">
    <p:diamond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6CFD89B-2BDA-4891-BFDB-2210E2430776}" type="datetimeFigureOut">
              <a:rPr lang="ru-RU" smtClean="0"/>
              <a:pPr>
                <a:defRPr/>
              </a:pPr>
              <a:t>24.03.2015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12E1A81-BF77-4D46-818C-86787285A54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diamond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3BAD48C-6AFD-45B2-A08F-6532FE8952A7}" type="datetimeFigureOut">
              <a:rPr lang="ru-RU" smtClean="0"/>
              <a:pPr>
                <a:defRPr/>
              </a:pPr>
              <a:t>24.03.2015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ADB4D5D-CBC4-450C-B26E-88C3D71396A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diamond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7CBFE86-F279-47F0-AD84-134A9BD14C8C}" type="datetimeFigureOut">
              <a:rPr lang="ru-RU" smtClean="0"/>
              <a:pPr>
                <a:defRPr/>
              </a:pPr>
              <a:t>24.03.2015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37373E9-8331-4036-89C7-E511288A3F9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diamond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9128FFF-1163-4007-9B95-E957EC49393B}" type="datetimeFigureOut">
              <a:rPr lang="ru-RU" smtClean="0"/>
              <a:pPr>
                <a:defRPr/>
              </a:pPr>
              <a:t>24.03.2015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228352-DC98-4583-9D63-969B9E7A388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ransition spd="slow">
    <p:diamond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638996F-1EFD-450E-BA40-77AB707A8816}" type="datetimeFigureOut">
              <a:rPr lang="ru-RU" smtClean="0"/>
              <a:pPr>
                <a:defRPr/>
              </a:pPr>
              <a:t>24.03.2015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195DFF4-43C3-4247-BB06-7078F47BEF5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  <p:transition spd="slow">
    <p:diamond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F5589D56-4383-47E8-9CEB-9D5A1139C629}" type="datetimeFigureOut">
              <a:rPr lang="ru-RU" smtClean="0"/>
              <a:pPr>
                <a:defRPr/>
              </a:pPr>
              <a:t>24.03.2015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560F235E-904F-4C2C-A433-2A2D7E72A60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1" r:id="rId1"/>
    <p:sldLayoutId id="2147483682" r:id="rId2"/>
    <p:sldLayoutId id="2147483683" r:id="rId3"/>
    <p:sldLayoutId id="2147483684" r:id="rId4"/>
    <p:sldLayoutId id="2147483685" r:id="rId5"/>
    <p:sldLayoutId id="2147483686" r:id="rId6"/>
    <p:sldLayoutId id="2147483687" r:id="rId7"/>
    <p:sldLayoutId id="2147483688" r:id="rId8"/>
    <p:sldLayoutId id="2147483689" r:id="rId9"/>
    <p:sldLayoutId id="2147483690" r:id="rId10"/>
    <p:sldLayoutId id="2147483691" r:id="rId11"/>
  </p:sldLayoutIdLst>
  <p:transition spd="slow">
    <p:diamond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file:///F:\&#1048;&#1053;&#1090;&#1077;&#1088;&#1072;&#1082;&#1090;&#1080;&#1074;&#1085;&#1099;&#1081;%20&#1091;&#1088;&#1086;&#1082;\Vstavay-strana-ogromnaya-minusovka(muzofon.com).mp3" TargetMode="External"/><Relationship Id="rId1" Type="http://schemas.microsoft.com/office/2007/relationships/media" Target="file:///F:\&#1048;&#1053;&#1090;&#1077;&#1088;&#1072;&#1082;&#1090;&#1080;&#1074;&#1085;&#1099;&#1081;%20&#1091;&#1088;&#1086;&#1082;\Vstavay-strana-ogromnaya-minusovka(muzofon.com).mp3" TargetMode="External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&#1074;&#1080;&#1082;&#1072;\Desktop\&#1084;&#1072;&#1096;&#1072;\Golos_YU._B._Levitana-Ob'yavlenie_o_nachale_voyni.mp3" TargetMode="Externa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&#1074;&#1080;&#1082;&#1072;\Desktop\&#1084;&#1072;&#1096;&#1072;\Vechnaya_Slava_geroyam_(golos_YUriya_Levitana)-Bez_nazvaniya.mp3" TargetMode="Externa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tanya-polyanichko.ya.ru/replies.xml?item_no=5250" TargetMode="External"/><Relationship Id="rId2" Type="http://schemas.openxmlformats.org/officeDocument/2006/relationships/hyperlink" Target="http://tanya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12708" y="577830"/>
            <a:ext cx="8458199" cy="1843058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40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Я помню! Я горжусь!</a:t>
            </a:r>
            <a:br>
              <a:rPr lang="ru-RU" sz="40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Победная весна 45</a:t>
            </a:r>
            <a:br>
              <a:rPr lang="ru-RU" sz="40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40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339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0825" y="4581128"/>
            <a:ext cx="8458200" cy="966434"/>
          </a:xfrm>
        </p:spPr>
        <p:txBody>
          <a:bodyPr/>
          <a:lstStyle/>
          <a:p>
            <a:pPr algn="ctr" eaLnBrk="1" hangingPunct="1">
              <a:lnSpc>
                <a:spcPct val="80000"/>
              </a:lnSpc>
            </a:pPr>
            <a:r>
              <a:rPr lang="ru-RU" sz="2500" dirty="0" smtClean="0">
                <a:solidFill>
                  <a:srgbClr val="443329"/>
                </a:solidFill>
                <a:latin typeface="Times New Roman" pitchFamily="18" charset="0"/>
              </a:rPr>
              <a:t>Подготовила Мищенко Марина Николаевна, воспитатель МБДОУ №34 </a:t>
            </a:r>
          </a:p>
        </p:txBody>
      </p:sp>
      <p:pic>
        <p:nvPicPr>
          <p:cNvPr id="14340" name="Рисунок 5" descr="58802653_22568154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571750" y="2071688"/>
            <a:ext cx="4035425" cy="2306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Vstavay-strana-ogromnaya-minusovka(muzofon.com)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link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395536" y="6054725"/>
            <a:ext cx="609600" cy="609600"/>
          </a:xfrm>
          <a:prstGeom prst="rect">
            <a:avLst/>
          </a:prstGeom>
        </p:spPr>
      </p:pic>
    </p:spTree>
  </p:cSld>
  <p:clrMapOvr>
    <a:masterClrMapping/>
  </p:clrMapOvr>
  <p:transition spd="slow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999" showWhenStopped="0">
                <p:cTn id="7" repeatCount="indefinite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Содержимое 2"/>
          <p:cNvSpPr>
            <a:spLocks noGrp="1"/>
          </p:cNvSpPr>
          <p:nvPr>
            <p:ph idx="1"/>
          </p:nvPr>
        </p:nvSpPr>
        <p:spPr>
          <a:xfrm>
            <a:off x="285750" y="1500188"/>
            <a:ext cx="8686800" cy="4525962"/>
          </a:xfrm>
        </p:spPr>
        <p:txBody>
          <a:bodyPr/>
          <a:lstStyle/>
          <a:p>
            <a:pPr eaLnBrk="1" hangingPunct="1"/>
            <a:r>
              <a:rPr lang="ru-RU" sz="2800" smtClean="0">
                <a:solidFill>
                  <a:schemeClr val="hlink"/>
                </a:solidFill>
                <a:latin typeface="Times New Roman" pitchFamily="18" charset="0"/>
              </a:rPr>
              <a:t>На передовой.</a:t>
            </a:r>
          </a:p>
          <a:p>
            <a:pPr eaLnBrk="1" hangingPunct="1"/>
            <a:r>
              <a:rPr lang="ru-RU" sz="2800" smtClean="0">
                <a:solidFill>
                  <a:schemeClr val="hlink"/>
                </a:solidFill>
                <a:latin typeface="Times New Roman" pitchFamily="18" charset="0"/>
              </a:rPr>
              <a:t>Родина-Мать зовёт!</a:t>
            </a:r>
          </a:p>
          <a:p>
            <a:pPr eaLnBrk="1" hangingPunct="1"/>
            <a:r>
              <a:rPr lang="ru-RU" sz="2800" smtClean="0">
                <a:solidFill>
                  <a:schemeClr val="hlink"/>
                </a:solidFill>
                <a:latin typeface="Times New Roman" pitchFamily="18" charset="0"/>
              </a:rPr>
              <a:t>Решительный бой.</a:t>
            </a:r>
          </a:p>
          <a:p>
            <a:pPr eaLnBrk="1" hangingPunct="1"/>
            <a:r>
              <a:rPr lang="ru-RU" sz="2800" smtClean="0">
                <a:solidFill>
                  <a:schemeClr val="hlink"/>
                </a:solidFill>
                <a:latin typeface="Times New Roman" pitchFamily="18" charset="0"/>
              </a:rPr>
              <a:t>Бомбёжка, блокада.</a:t>
            </a:r>
          </a:p>
          <a:p>
            <a:pPr eaLnBrk="1" hangingPunct="1"/>
            <a:r>
              <a:rPr lang="ru-RU" sz="2800" smtClean="0">
                <a:solidFill>
                  <a:schemeClr val="hlink"/>
                </a:solidFill>
                <a:latin typeface="Times New Roman" pitchFamily="18" charset="0"/>
              </a:rPr>
              <a:t>Медицинская служба.</a:t>
            </a:r>
          </a:p>
          <a:p>
            <a:pPr eaLnBrk="1" hangingPunct="1"/>
            <a:r>
              <a:rPr lang="ru-RU" sz="2800" smtClean="0">
                <a:solidFill>
                  <a:schemeClr val="hlink"/>
                </a:solidFill>
                <a:latin typeface="Times New Roman" pitchFamily="18" charset="0"/>
              </a:rPr>
              <a:t>Бессмертен подвиг русского солдата…</a:t>
            </a:r>
            <a:endParaRPr lang="ru-RU" sz="2800" smtClean="0">
              <a:latin typeface="Times New Roman" pitchFamily="18" charset="0"/>
            </a:endParaRPr>
          </a:p>
          <a:p>
            <a:pPr eaLnBrk="1" hangingPunct="1">
              <a:buFont typeface="Wingdings 2" pitchFamily="18" charset="2"/>
              <a:buNone/>
            </a:pPr>
            <a:endParaRPr lang="ru-RU" sz="2800" smtClean="0">
              <a:latin typeface="Times New Roman" pitchFamily="18" charset="0"/>
            </a:endParaRPr>
          </a:p>
          <a:p>
            <a:pPr eaLnBrk="1" hangingPunct="1"/>
            <a:endParaRPr lang="ru-RU" sz="2800" smtClean="0">
              <a:latin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200" dirty="0" smtClean="0"/>
              <a:t>На полях сражений</a:t>
            </a:r>
            <a:endParaRPr lang="ru-RU" sz="3200" dirty="0"/>
          </a:p>
        </p:txBody>
      </p:sp>
    </p:spTree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Содержимое 11" descr="IMG_0002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720000" y="1260000"/>
            <a:ext cx="4423504" cy="5282684"/>
          </a:xfrm>
          <a:ln w="88900" cap="sq" cmpd="thickThin">
            <a:solidFill>
              <a:srgbClr val="000000"/>
            </a:solidFill>
          </a:ln>
          <a:effectLst>
            <a:innerShdw blurRad="76200">
              <a:srgbClr val="000000"/>
            </a:innerShdw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82660"/>
          </a:xfrm>
        </p:spPr>
        <p:txBody>
          <a:bodyPr/>
          <a:lstStyle/>
          <a:p>
            <a:pPr algn="r" eaLnBrk="1" fontAlgn="auto" hangingPunct="1">
              <a:spcAft>
                <a:spcPts val="0"/>
              </a:spcAft>
              <a:defRPr/>
            </a:pPr>
            <a:r>
              <a:rPr lang="ru-RU" dirty="0" smtClean="0"/>
              <a:t>На </a:t>
            </a:r>
            <a:r>
              <a:rPr lang="ru-RU" sz="3200" dirty="0" smtClean="0"/>
              <a:t>передовой</a:t>
            </a:r>
            <a:endParaRPr lang="ru-RU" sz="3200" dirty="0"/>
          </a:p>
        </p:txBody>
      </p:sp>
      <p:sp>
        <p:nvSpPr>
          <p:cNvPr id="16387" name="TextBox 13"/>
          <p:cNvSpPr txBox="1">
            <a:spLocks noChangeArrowheads="1"/>
          </p:cNvSpPr>
          <p:nvPr/>
        </p:nvSpPr>
        <p:spPr bwMode="auto">
          <a:xfrm flipH="1">
            <a:off x="5500694" y="1500174"/>
            <a:ext cx="3286125" cy="427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600" b="1" dirty="0">
                <a:latin typeface="Times New Roman" pitchFamily="18" charset="0"/>
              </a:rPr>
              <a:t>ВОВ началась на рассвете 22 июня 1941 года, когда жители нашей страны спали мирным сном. Враг без предупреждения напал с воздуха. Немцы хотели лишить</a:t>
            </a:r>
            <a:r>
              <a:rPr lang="ru-RU" sz="1600" dirty="0">
                <a:latin typeface="Times New Roman" pitchFamily="18" charset="0"/>
              </a:rPr>
              <a:t> </a:t>
            </a:r>
            <a:r>
              <a:rPr lang="ru-RU" sz="1600" b="1" dirty="0">
                <a:latin typeface="Times New Roman" pitchFamily="18" charset="0"/>
              </a:rPr>
              <a:t>наш народ свободы, захватить наши земли и города. Но все жители нашей необъятной Родины встали на защиту своей страны и своего народа. Тяжёлая и кровопролитная была война. Но люди не щадили себя, защищая Родину. «Победа будет за нами!» - с этими словами солдаты</a:t>
            </a:r>
            <a:r>
              <a:rPr lang="ru-RU" sz="1600" b="1" dirty="0">
                <a:latin typeface="Georgia" pitchFamily="18" charset="0"/>
              </a:rPr>
              <a:t> шли в бой.</a:t>
            </a:r>
          </a:p>
          <a:p>
            <a:endParaRPr lang="ru-RU" dirty="0">
              <a:latin typeface="Georgia" pitchFamily="18" charset="0"/>
            </a:endParaRPr>
          </a:p>
        </p:txBody>
      </p:sp>
      <p:pic>
        <p:nvPicPr>
          <p:cNvPr id="8" name="Golos_YU._B._Levitana-Ob'yavlenie_o_nachale_voyni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4313" y="6357938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diamond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3056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anons_794_8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71472" y="1357298"/>
            <a:ext cx="4429156" cy="5131111"/>
          </a:xfrm>
          <a:ln w="88900" cap="sq" cmpd="thickThin">
            <a:solidFill>
              <a:srgbClr val="000000"/>
            </a:solidFill>
          </a:ln>
          <a:effectLst>
            <a:innerShdw blurRad="76200">
              <a:srgbClr val="000000"/>
            </a:innerShdw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eaLnBrk="1" fontAlgn="auto" hangingPunct="1">
              <a:spcAft>
                <a:spcPts val="0"/>
              </a:spcAft>
              <a:defRPr/>
            </a:pPr>
            <a:r>
              <a:rPr lang="ru-RU" sz="3200" dirty="0" smtClean="0"/>
              <a:t>Родина-Мать зовёт!</a:t>
            </a:r>
            <a:endParaRPr lang="ru-RU" sz="3200" dirty="0"/>
          </a:p>
        </p:txBody>
      </p:sp>
      <p:sp>
        <p:nvSpPr>
          <p:cNvPr id="17411" name="TextBox 4"/>
          <p:cNvSpPr txBox="1">
            <a:spLocks noChangeArrowheads="1"/>
          </p:cNvSpPr>
          <p:nvPr/>
        </p:nvSpPr>
        <p:spPr bwMode="auto">
          <a:xfrm>
            <a:off x="5286380" y="1500174"/>
            <a:ext cx="3643313" cy="427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600" b="1" dirty="0">
                <a:latin typeface="Times New Roman" pitchFamily="18" charset="0"/>
              </a:rPr>
              <a:t>Уже к концу июня 1941 года напечатанный очень большим тиражом плакат «Родина-мать зовет!» был разослан по всей стране. Его расклеивали  на вокзалах, в учреждениях, а то и просто на улицах. Был выпущен специальный тираж плаката в небольшом формате. Такая открытка могла уместиться в кармане гимнастерки. Отправляясь на фронт, многие солдаты бережно укладывали в нагрудные карманы изображение Родины-матери, которое напоминало о необходимости бороться с врагом до конца.</a:t>
            </a:r>
          </a:p>
          <a:p>
            <a:endParaRPr lang="ru-RU" dirty="0">
              <a:latin typeface="Times New Roman" pitchFamily="18" charset="0"/>
            </a:endParaRPr>
          </a:p>
        </p:txBody>
      </p:sp>
    </p:spTree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extBox 8"/>
          <p:cNvSpPr txBox="1">
            <a:spLocks noChangeArrowheads="1"/>
          </p:cNvSpPr>
          <p:nvPr/>
        </p:nvSpPr>
        <p:spPr bwMode="auto">
          <a:xfrm>
            <a:off x="4214813" y="1643063"/>
            <a:ext cx="45720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>
              <a:latin typeface="Georgia" pitchFamily="18" charset="0"/>
            </a:endParaRPr>
          </a:p>
        </p:txBody>
      </p:sp>
      <p:pic>
        <p:nvPicPr>
          <p:cNvPr id="4" name="Содержимое 3" descr="IMG_000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785787" y="1214423"/>
            <a:ext cx="4500593" cy="5357849"/>
          </a:xfrm>
          <a:ln w="88900" cap="sq" cmpd="thickThin">
            <a:solidFill>
              <a:srgbClr val="000000"/>
            </a:solidFill>
          </a:ln>
          <a:effectLst>
            <a:innerShdw blurRad="76200">
              <a:srgbClr val="000000"/>
            </a:innerShdw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eaLnBrk="1" fontAlgn="auto" hangingPunct="1">
              <a:spcAft>
                <a:spcPts val="0"/>
              </a:spcAft>
              <a:defRPr/>
            </a:pPr>
            <a:r>
              <a:rPr lang="ru-RU" sz="3200" dirty="0" smtClean="0"/>
              <a:t>Решительный   бой</a:t>
            </a:r>
            <a:endParaRPr lang="ru-RU" sz="3200" dirty="0"/>
          </a:p>
        </p:txBody>
      </p:sp>
      <p:sp>
        <p:nvSpPr>
          <p:cNvPr id="18436" name="TextBox 4"/>
          <p:cNvSpPr txBox="1">
            <a:spLocks noChangeArrowheads="1"/>
          </p:cNvSpPr>
          <p:nvPr/>
        </p:nvSpPr>
        <p:spPr bwMode="auto">
          <a:xfrm>
            <a:off x="4143375" y="2000250"/>
            <a:ext cx="45720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>
              <a:latin typeface="Georgia" pitchFamily="18" charset="0"/>
            </a:endParaRPr>
          </a:p>
        </p:txBody>
      </p:sp>
      <p:sp>
        <p:nvSpPr>
          <p:cNvPr id="18437" name="TextBox 7"/>
          <p:cNvSpPr txBox="1">
            <a:spLocks noChangeArrowheads="1"/>
          </p:cNvSpPr>
          <p:nvPr/>
        </p:nvSpPr>
        <p:spPr bwMode="auto">
          <a:xfrm>
            <a:off x="5724525" y="1628775"/>
            <a:ext cx="3071813" cy="3789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600" b="1">
                <a:latin typeface="Times New Roman" pitchFamily="18" charset="0"/>
              </a:rPr>
              <a:t>Фашисты хотели захватить Москву, но советские войска смогли остановить их наступление. На подступах к городу мирные жители копали заградительные рвы, строили укрепления – готовились к отпору врага. Солдаты не испугались, они бились насмерть, сражались в горящих танках и шли на таран. Враг понёс большие потери и отступил. Москва выстояла.</a:t>
            </a:r>
          </a:p>
          <a:p>
            <a:endParaRPr lang="ru-RU">
              <a:latin typeface="Times New Roman" pitchFamily="18" charset="0"/>
            </a:endParaRPr>
          </a:p>
        </p:txBody>
      </p:sp>
    </p:spTree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338138"/>
            <a:ext cx="6948264" cy="1252537"/>
          </a:xfrm>
        </p:spPr>
        <p:txBody>
          <a:bodyPr/>
          <a:lstStyle/>
          <a:p>
            <a:pPr algn="r" eaLnBrk="1" fontAlgn="auto" hangingPunct="1">
              <a:spcAft>
                <a:spcPts val="0"/>
              </a:spcAft>
              <a:defRPr/>
            </a:pPr>
            <a:r>
              <a:rPr lang="ru-RU" dirty="0" smtClean="0"/>
              <a:t>бомбёжки</a:t>
            </a:r>
            <a:r>
              <a:rPr lang="ru-RU" dirty="0" smtClean="0"/>
              <a:t>, блокада</a:t>
            </a:r>
            <a:endParaRPr lang="ru-RU" dirty="0"/>
          </a:p>
        </p:txBody>
      </p:sp>
      <p:sp>
        <p:nvSpPr>
          <p:cNvPr id="19459" name="TextBox 5"/>
          <p:cNvSpPr txBox="1">
            <a:spLocks noChangeArrowheads="1"/>
          </p:cNvSpPr>
          <p:nvPr/>
        </p:nvSpPr>
        <p:spPr bwMode="auto">
          <a:xfrm>
            <a:off x="683568" y="1484313"/>
            <a:ext cx="8103245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b="1" dirty="0">
                <a:latin typeface="Times New Roman" pitchFamily="18" charset="0"/>
              </a:rPr>
              <a:t>Фашистские самолёты бомбили города, детские сады, больницы. Во время бомбёжек люди прятались в погребах, подвалах, метро. Москва, Ленинград и другие города нашей страны ночью погружались в полную темноту. В ту пору на окнах обязательно была светомаскировка, которая скрывала свет от свечи. Жизнь людей была трудной и тревожной. В домах не было тепла, продукты выдавали по карточкам, потому что большую часть продовольствия отправляли на фронт. Блокадный паёк – 125 граммов хлеба из смеси опилок и муки.</a:t>
            </a:r>
          </a:p>
        </p:txBody>
      </p:sp>
    </p:spTree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IMG_0005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928662" y="1214422"/>
            <a:ext cx="4214842" cy="5405194"/>
          </a:xfrm>
          <a:ln w="88900" cap="sq" cmpd="thickThin">
            <a:solidFill>
              <a:srgbClr val="000000"/>
            </a:solidFill>
          </a:ln>
          <a:effectLst>
            <a:innerShdw blurRad="76200">
              <a:srgbClr val="000000"/>
            </a:innerShdw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eaLnBrk="1" fontAlgn="auto" hangingPunct="1">
              <a:spcAft>
                <a:spcPts val="0"/>
              </a:spcAft>
              <a:defRPr/>
            </a:pPr>
            <a:r>
              <a:rPr lang="ru-RU" sz="3200" dirty="0" smtClean="0"/>
              <a:t>Медицинская служба</a:t>
            </a:r>
            <a:endParaRPr lang="ru-RU" sz="3200" dirty="0"/>
          </a:p>
        </p:txBody>
      </p:sp>
      <p:sp>
        <p:nvSpPr>
          <p:cNvPr id="20483" name="TextBox 4"/>
          <p:cNvSpPr txBox="1">
            <a:spLocks noChangeArrowheads="1"/>
          </p:cNvSpPr>
          <p:nvPr/>
        </p:nvSpPr>
        <p:spPr bwMode="auto">
          <a:xfrm>
            <a:off x="5643570" y="1857364"/>
            <a:ext cx="2919413" cy="3514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600" b="1" dirty="0">
                <a:latin typeface="Times New Roman" pitchFamily="18" charset="0"/>
              </a:rPr>
              <a:t>Раненым на полях сражений помогали санитары, медицинские сёстры и врачи. Санитарки выносили солдат с поля боя, перевязывали, отправляли их в госпитали. Большинство медиков той поры – это женщины. На их плечи легла основная тяжесть военных будней, ведь почти всё мужское население находилось на передовой.</a:t>
            </a:r>
          </a:p>
        </p:txBody>
      </p:sp>
    </p:spTree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extBox 4"/>
          <p:cNvSpPr txBox="1">
            <a:spLocks noChangeArrowheads="1"/>
          </p:cNvSpPr>
          <p:nvPr/>
        </p:nvSpPr>
        <p:spPr bwMode="auto">
          <a:xfrm>
            <a:off x="1000125" y="357188"/>
            <a:ext cx="7643813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ru-RU" b="1">
                <a:solidFill>
                  <a:srgbClr val="C00000"/>
                </a:solidFill>
                <a:latin typeface="Times New Roman" pitchFamily="18" charset="0"/>
              </a:rPr>
              <a:t>Бессмертен подвиг русского солдата</a:t>
            </a:r>
          </a:p>
          <a:p>
            <a:pPr algn="r"/>
            <a:r>
              <a:rPr lang="ru-RU" b="1">
                <a:solidFill>
                  <a:srgbClr val="C00000"/>
                </a:solidFill>
                <a:latin typeface="Times New Roman" pitchFamily="18" charset="0"/>
              </a:rPr>
              <a:t> Пройдут века, но подвиг не умрёт,</a:t>
            </a:r>
          </a:p>
          <a:p>
            <a:pPr algn="r"/>
            <a:r>
              <a:rPr lang="ru-RU" b="1">
                <a:solidFill>
                  <a:srgbClr val="C00000"/>
                </a:solidFill>
                <a:latin typeface="Times New Roman" pitchFamily="18" charset="0"/>
              </a:rPr>
              <a:t> И наша память для него награда,</a:t>
            </a:r>
          </a:p>
          <a:p>
            <a:pPr algn="r"/>
            <a:r>
              <a:rPr lang="ru-RU" b="1">
                <a:solidFill>
                  <a:srgbClr val="C00000"/>
                </a:solidFill>
                <a:latin typeface="Times New Roman" pitchFamily="18" charset="0"/>
              </a:rPr>
              <a:t> Которая в сердцах у нас живёт.</a:t>
            </a:r>
          </a:p>
        </p:txBody>
      </p:sp>
      <p:pic>
        <p:nvPicPr>
          <p:cNvPr id="21506" name="Рисунок 6" descr="0_5b4c9_f64ee60_L.pn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908050"/>
            <a:ext cx="6286500" cy="400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7" name="Рисунок 7" descr="0_5b47a_b332fb11_L.png"/>
          <p:cNvPicPr>
            <a:picLocks noChangeAspect="1"/>
          </p:cNvPicPr>
          <p:nvPr/>
        </p:nvPicPr>
        <p:blipFill>
          <a:blip r:embed="rId5" cstate="print"/>
          <a:srcRect l="11250" t="4077" r="987" b="4199"/>
          <a:stretch>
            <a:fillRect/>
          </a:stretch>
        </p:blipFill>
        <p:spPr bwMode="auto">
          <a:xfrm rot="408140">
            <a:off x="1979613" y="3141663"/>
            <a:ext cx="5572125" cy="3214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Vechnaya_Slava_geroyam_(golos_YUriya_Levitana)-Bez_nazvaniya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14313" y="6357938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1" name="Рисунок 7" descr="0_5b47a_b332fb11_L.png"/>
          <p:cNvPicPr>
            <a:picLocks noChangeAspect="1"/>
          </p:cNvPicPr>
          <p:nvPr/>
        </p:nvPicPr>
        <p:blipFill>
          <a:blip r:embed="rId5" cstate="print"/>
          <a:srcRect l="11250" t="4077" r="987" b="4199"/>
          <a:stretch>
            <a:fillRect/>
          </a:stretch>
        </p:blipFill>
        <p:spPr bwMode="auto">
          <a:xfrm rot="-275164">
            <a:off x="-23310" y="3217990"/>
            <a:ext cx="5572125" cy="3214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diamond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1638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eaLnBrk="1" hangingPunct="1">
              <a:lnSpc>
                <a:spcPct val="80000"/>
              </a:lnSpc>
            </a:pPr>
            <a:r>
              <a:rPr lang="ru-RU" sz="2800" dirty="0" smtClean="0">
                <a:latin typeface="Times New Roman" pitchFamily="18" charset="0"/>
              </a:rPr>
              <a:t>В.А.Шипунова «Великая Отечественная Война».</a:t>
            </a:r>
          </a:p>
          <a:p>
            <a:pPr eaLnBrk="1" hangingPunct="1">
              <a:lnSpc>
                <a:spcPct val="80000"/>
              </a:lnSpc>
            </a:pPr>
            <a:r>
              <a:rPr lang="ru-RU" sz="2800" dirty="0" smtClean="0">
                <a:latin typeface="Times New Roman" pitchFamily="18" charset="0"/>
              </a:rPr>
              <a:t>Отрывок из стихотворения «Русский солдат» Н. </a:t>
            </a:r>
            <a:r>
              <a:rPr lang="ru-RU" sz="2800" dirty="0" err="1" smtClean="0">
                <a:latin typeface="Times New Roman" pitchFamily="18" charset="0"/>
              </a:rPr>
              <a:t>Андрияновой</a:t>
            </a:r>
            <a:endParaRPr lang="ru-RU" sz="2800" dirty="0" smtClean="0">
              <a:latin typeface="Times New Roman" pitchFamily="18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ru-RU" sz="2800" dirty="0" smtClean="0">
                <a:latin typeface="Times New Roman" pitchFamily="18" charset="0"/>
              </a:rPr>
              <a:t>Клипарт к 9 мая - Татьяна </a:t>
            </a:r>
            <a:r>
              <a:rPr lang="ru-RU" sz="2800" dirty="0" err="1" smtClean="0">
                <a:latin typeface="Times New Roman" pitchFamily="18" charset="0"/>
              </a:rPr>
              <a:t>Поляничко</a:t>
            </a:r>
            <a:r>
              <a:rPr lang="ru-RU" sz="2800" dirty="0" smtClean="0">
                <a:latin typeface="Times New Roman" pitchFamily="18" charset="0"/>
              </a:rPr>
              <a:t> — я.</a:t>
            </a:r>
            <a:r>
              <a:rPr lang="en-US" sz="2800" dirty="0" smtClean="0">
                <a:latin typeface="Times New Roman" pitchFamily="18" charset="0"/>
              </a:rPr>
              <a:t> </a:t>
            </a:r>
            <a:r>
              <a:rPr lang="ru-RU" sz="2800" dirty="0" err="1" smtClean="0">
                <a:latin typeface="Times New Roman" pitchFamily="18" charset="0"/>
              </a:rPr>
              <a:t>ру</a:t>
            </a:r>
            <a:r>
              <a:rPr lang="en-US" sz="2800" dirty="0" smtClean="0">
                <a:latin typeface="Times New Roman" pitchFamily="18" charset="0"/>
              </a:rPr>
              <a:t> </a:t>
            </a:r>
            <a:r>
              <a:rPr lang="ru-RU" sz="2800" dirty="0" smtClean="0">
                <a:latin typeface="Times New Roman" pitchFamily="18" charset="0"/>
                <a:hlinkClick r:id="rId2"/>
              </a:rPr>
              <a:t>http://tanya</a:t>
            </a:r>
            <a:r>
              <a:rPr lang="en-US" sz="2800" dirty="0" smtClean="0">
                <a:latin typeface="Times New Roman" pitchFamily="18" charset="0"/>
                <a:hlinkClick r:id="rId3"/>
              </a:rPr>
              <a:t>-</a:t>
            </a:r>
            <a:r>
              <a:rPr lang="ru-RU" sz="2800" dirty="0" err="1" smtClean="0">
                <a:latin typeface="Times New Roman" pitchFamily="18" charset="0"/>
                <a:hlinkClick r:id="rId3"/>
              </a:rPr>
              <a:t>polyanichko.ya.ru</a:t>
            </a:r>
            <a:r>
              <a:rPr lang="ru-RU" sz="2800" dirty="0" smtClean="0">
                <a:latin typeface="Times New Roman" pitchFamily="18" charset="0"/>
                <a:hlinkClick r:id="rId3"/>
              </a:rPr>
              <a:t>/replies.xml?item_no=5250</a:t>
            </a:r>
            <a:r>
              <a:rPr lang="ru-RU" sz="2800" dirty="0" smtClean="0">
                <a:latin typeface="Times New Roman" pitchFamily="18" charset="0"/>
              </a:rPr>
              <a:t> </a:t>
            </a:r>
          </a:p>
          <a:p>
            <a:pPr eaLnBrk="1" hangingPunct="1">
              <a:lnSpc>
                <a:spcPct val="80000"/>
              </a:lnSpc>
            </a:pPr>
            <a:r>
              <a:rPr lang="ru-RU" dirty="0" err="1" smtClean="0">
                <a:latin typeface="Times New Roman" pitchFamily="18" charset="0"/>
              </a:rPr>
              <a:t>Минусовка</a:t>
            </a:r>
            <a:r>
              <a:rPr lang="ru-RU" dirty="0" smtClean="0">
                <a:latin typeface="Times New Roman" pitchFamily="18" charset="0"/>
              </a:rPr>
              <a:t> песни «Вставай страна огромная»</a:t>
            </a:r>
          </a:p>
          <a:p>
            <a:pPr>
              <a:lnSpc>
                <a:spcPct val="80000"/>
              </a:lnSpc>
              <a:buNone/>
            </a:pPr>
            <a:r>
              <a:rPr lang="ru-RU" sz="1700" dirty="0" smtClean="0"/>
              <a:t>        </a:t>
            </a:r>
            <a:r>
              <a:rPr lang="en-US" sz="1700" dirty="0" smtClean="0"/>
              <a:t>http</a:t>
            </a:r>
            <a:r>
              <a:rPr lang="en-US" sz="1700" dirty="0"/>
              <a:t>://muzofon.com/search</a:t>
            </a:r>
            <a:r>
              <a:rPr lang="en-US" sz="1700" dirty="0" smtClean="0"/>
              <a:t>/</a:t>
            </a:r>
            <a:endParaRPr lang="ru-RU" sz="2000" dirty="0" smtClean="0"/>
          </a:p>
          <a:p>
            <a:pPr eaLnBrk="1" hangingPunct="1">
              <a:lnSpc>
                <a:spcPct val="80000"/>
              </a:lnSpc>
            </a:pPr>
            <a:endParaRPr lang="ru-RU" sz="1800" dirty="0" smtClean="0"/>
          </a:p>
          <a:p>
            <a:pPr eaLnBrk="1" hangingPunct="1">
              <a:lnSpc>
                <a:spcPct val="80000"/>
              </a:lnSpc>
            </a:pPr>
            <a:endParaRPr lang="ru-RU" sz="1800" dirty="0" smtClean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30200" y="411163"/>
            <a:ext cx="8686800" cy="838200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dirty="0" smtClean="0"/>
              <a:t>Список литературы</a:t>
            </a:r>
            <a:endParaRPr lang="ru-RU" dirty="0"/>
          </a:p>
        </p:txBody>
      </p:sp>
    </p:spTree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321</TotalTime>
  <Words>486</Words>
  <Application>Microsoft Office PowerPoint</Application>
  <PresentationFormat>Экран (4:3)</PresentationFormat>
  <Paragraphs>30</Paragraphs>
  <Slides>9</Slides>
  <Notes>1</Notes>
  <HiddenSlides>0</HiddenSlides>
  <MMClips>3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Волна</vt:lpstr>
      <vt:lpstr>Я помню! Я горжусь! Победная весна 45 </vt:lpstr>
      <vt:lpstr>На полях сражений</vt:lpstr>
      <vt:lpstr>На передовой</vt:lpstr>
      <vt:lpstr>Родина-Мать зовёт!</vt:lpstr>
      <vt:lpstr>Решительный   бой</vt:lpstr>
      <vt:lpstr>бомбёжки, блокада</vt:lpstr>
      <vt:lpstr>Медицинская служба</vt:lpstr>
      <vt:lpstr>Презентация PowerPoint</vt:lpstr>
      <vt:lpstr>Список литературы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вика</dc:creator>
  <cp:lastModifiedBy>связной</cp:lastModifiedBy>
  <cp:revision>101</cp:revision>
  <dcterms:created xsi:type="dcterms:W3CDTF">2013-04-17T11:45:17Z</dcterms:created>
  <dcterms:modified xsi:type="dcterms:W3CDTF">2015-03-24T16:12:20Z</dcterms:modified>
</cp:coreProperties>
</file>